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74" r:id="rId4"/>
    <p:sldId id="264" r:id="rId5"/>
    <p:sldId id="277" r:id="rId6"/>
    <p:sldId id="266" r:id="rId7"/>
    <p:sldId id="270" r:id="rId8"/>
    <p:sldId id="271" r:id="rId9"/>
    <p:sldId id="276" r:id="rId10"/>
  </p:sldIdLst>
  <p:sldSz cx="9144000" cy="6858000" type="screen4x3"/>
  <p:notesSz cx="7315200" cy="96012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bernal.SALUDBCS\Documents\ARCHIVOS%202016\INFORMACION%20SEMANAL%20Y%20MENSUAL\semana%2023-2016\base%20de%20influenza%20semana%2023-20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semana%2023-2016\DENGUE%20SEMANA%2023-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000">
                <a:latin typeface="Arial Narrow" pitchFamily="34" charset="0"/>
              </a:rPr>
              <a:t>BCS. CURVA EPIDEMICA A INFLUENZA SEGÚN RESULTADOS 2016</a:t>
            </a:r>
          </a:p>
        </c:rich>
      </c:tx>
      <c:layout>
        <c:manualLayout>
          <c:xMode val="edge"/>
          <c:yMode val="edge"/>
          <c:x val="0.26693636746734117"/>
          <c:y val="2.314814814814815E-2"/>
        </c:manualLayout>
      </c:layout>
      <c:overlay val="1"/>
    </c:title>
    <c:plotArea>
      <c:layout>
        <c:manualLayout>
          <c:layoutTarget val="inner"/>
          <c:xMode val="edge"/>
          <c:yMode val="edge"/>
          <c:x val="8.2571979387532413E-2"/>
          <c:y val="5.1400554097404488E-2"/>
          <c:w val="0.91490037196677854"/>
          <c:h val="0.80484179060950811"/>
        </c:manualLayout>
      </c:layout>
      <c:areaChart>
        <c:grouping val="standard"/>
        <c:ser>
          <c:idx val="1"/>
          <c:order val="0"/>
          <c:tx>
            <c:strRef>
              <c:f>'curva epidemica'!$E$4</c:f>
              <c:strCache>
                <c:ptCount val="1"/>
                <c:pt idx="0">
                  <c:v>Prob. 799</c:v>
                </c:pt>
              </c:strCache>
            </c:strRef>
          </c:tx>
          <c:spPr>
            <a:solidFill>
              <a:schemeClr val="accent1"/>
            </a:solidFill>
          </c:spPr>
          <c:val>
            <c:numRef>
              <c:f>'curva epidemica'!$E$5:$E$29</c:f>
              <c:numCache>
                <c:formatCode>General</c:formatCode>
                <c:ptCount val="25"/>
                <c:pt idx="0">
                  <c:v>6</c:v>
                </c:pt>
                <c:pt idx="1">
                  <c:v>6</c:v>
                </c:pt>
                <c:pt idx="2">
                  <c:v>6</c:v>
                </c:pt>
                <c:pt idx="3">
                  <c:v>4</c:v>
                </c:pt>
                <c:pt idx="4">
                  <c:v>24</c:v>
                </c:pt>
                <c:pt idx="5">
                  <c:v>21</c:v>
                </c:pt>
                <c:pt idx="6">
                  <c:v>52</c:v>
                </c:pt>
                <c:pt idx="7">
                  <c:v>67</c:v>
                </c:pt>
                <c:pt idx="8">
                  <c:v>99</c:v>
                </c:pt>
                <c:pt idx="9">
                  <c:v>152</c:v>
                </c:pt>
                <c:pt idx="10">
                  <c:v>115</c:v>
                </c:pt>
                <c:pt idx="11">
                  <c:v>55</c:v>
                </c:pt>
                <c:pt idx="12">
                  <c:v>55</c:v>
                </c:pt>
                <c:pt idx="13">
                  <c:v>32</c:v>
                </c:pt>
                <c:pt idx="14">
                  <c:v>19</c:v>
                </c:pt>
                <c:pt idx="15">
                  <c:v>15</c:v>
                </c:pt>
                <c:pt idx="16">
                  <c:v>9</c:v>
                </c:pt>
                <c:pt idx="17">
                  <c:v>11</c:v>
                </c:pt>
                <c:pt idx="18">
                  <c:v>9</c:v>
                </c:pt>
                <c:pt idx="19">
                  <c:v>9</c:v>
                </c:pt>
                <c:pt idx="20">
                  <c:v>13</c:v>
                </c:pt>
                <c:pt idx="21">
                  <c:v>11</c:v>
                </c:pt>
                <c:pt idx="22">
                  <c:v>4</c:v>
                </c:pt>
                <c:pt idx="23">
                  <c:v>3</c:v>
                </c:pt>
                <c:pt idx="24">
                  <c:v>2</c:v>
                </c:pt>
              </c:numCache>
            </c:numRef>
          </c:val>
        </c:ser>
        <c:axId val="61878272"/>
        <c:axId val="61880576"/>
      </c:areaChart>
      <c:lineChart>
        <c:grouping val="standard"/>
        <c:ser>
          <c:idx val="2"/>
          <c:order val="1"/>
          <c:tx>
            <c:strRef>
              <c:f>'curva epidemica'!$F$4</c:f>
              <c:strCache>
                <c:ptCount val="1"/>
                <c:pt idx="0">
                  <c:v>Conf. 211</c:v>
                </c:pt>
              </c:strCache>
            </c:strRef>
          </c:tx>
          <c:spPr>
            <a:ln>
              <a:solidFill>
                <a:srgbClr val="C00000"/>
              </a:solidFill>
            </a:ln>
          </c:spPr>
          <c:marker>
            <c:spPr>
              <a:solidFill>
                <a:schemeClr val="bg1">
                  <a:lumMod val="95000"/>
                </a:schemeClr>
              </a:solidFill>
            </c:spPr>
          </c:marker>
          <c:val>
            <c:numRef>
              <c:f>'curva epidemica'!$F$5:$F$29</c:f>
              <c:numCache>
                <c:formatCode>General</c:formatCode>
                <c:ptCount val="25"/>
                <c:pt idx="0">
                  <c:v>1</c:v>
                </c:pt>
                <c:pt idx="1">
                  <c:v>0</c:v>
                </c:pt>
                <c:pt idx="2">
                  <c:v>0</c:v>
                </c:pt>
                <c:pt idx="3">
                  <c:v>0</c:v>
                </c:pt>
                <c:pt idx="4">
                  <c:v>3</c:v>
                </c:pt>
                <c:pt idx="5">
                  <c:v>2</c:v>
                </c:pt>
                <c:pt idx="6">
                  <c:v>18</c:v>
                </c:pt>
                <c:pt idx="7">
                  <c:v>21</c:v>
                </c:pt>
                <c:pt idx="8">
                  <c:v>39</c:v>
                </c:pt>
                <c:pt idx="9">
                  <c:v>54</c:v>
                </c:pt>
                <c:pt idx="10">
                  <c:v>27</c:v>
                </c:pt>
                <c:pt idx="11">
                  <c:v>15</c:v>
                </c:pt>
                <c:pt idx="12">
                  <c:v>18</c:v>
                </c:pt>
                <c:pt idx="13">
                  <c:v>3</c:v>
                </c:pt>
                <c:pt idx="14">
                  <c:v>3</c:v>
                </c:pt>
                <c:pt idx="15">
                  <c:v>4</c:v>
                </c:pt>
                <c:pt idx="16">
                  <c:v>1</c:v>
                </c:pt>
                <c:pt idx="17">
                  <c:v>1</c:v>
                </c:pt>
                <c:pt idx="18">
                  <c:v>1</c:v>
                </c:pt>
                <c:pt idx="19">
                  <c:v>0</c:v>
                </c:pt>
                <c:pt idx="20">
                  <c:v>0</c:v>
                </c:pt>
                <c:pt idx="21">
                  <c:v>0</c:v>
                </c:pt>
                <c:pt idx="22">
                  <c:v>0</c:v>
                </c:pt>
                <c:pt idx="23">
                  <c:v>0</c:v>
                </c:pt>
                <c:pt idx="24">
                  <c:v>0</c:v>
                </c:pt>
              </c:numCache>
            </c:numRef>
          </c:val>
        </c:ser>
        <c:marker val="1"/>
        <c:axId val="61878272"/>
        <c:axId val="61880576"/>
      </c:lineChart>
      <c:catAx>
        <c:axId val="61878272"/>
        <c:scaling>
          <c:orientation val="minMax"/>
        </c:scaling>
        <c:axPos val="b"/>
        <c:title>
          <c:tx>
            <c:rich>
              <a:bodyPr/>
              <a:lstStyle/>
              <a:p>
                <a:pPr>
                  <a:defRPr/>
                </a:pPr>
                <a:r>
                  <a:rPr lang="en-US"/>
                  <a:t>semanas</a:t>
                </a:r>
              </a:p>
            </c:rich>
          </c:tx>
          <c:layout/>
        </c:title>
        <c:tickLblPos val="nextTo"/>
        <c:crossAx val="61880576"/>
        <c:crosses val="autoZero"/>
        <c:auto val="1"/>
        <c:lblAlgn val="ctr"/>
        <c:lblOffset val="100"/>
      </c:catAx>
      <c:valAx>
        <c:axId val="61880576"/>
        <c:scaling>
          <c:orientation val="minMax"/>
        </c:scaling>
        <c:axPos val="l"/>
        <c:title>
          <c:tx>
            <c:rich>
              <a:bodyPr rot="0" vert="wordArtVert"/>
              <a:lstStyle/>
              <a:p>
                <a:pPr>
                  <a:defRPr/>
                </a:pPr>
                <a:r>
                  <a:rPr lang="en-US"/>
                  <a:t>casos</a:t>
                </a:r>
              </a:p>
            </c:rich>
          </c:tx>
          <c:layout>
            <c:manualLayout>
              <c:xMode val="edge"/>
              <c:yMode val="edge"/>
              <c:x val="1.289440589837775E-3"/>
              <c:y val="0.27517534266550014"/>
            </c:manualLayout>
          </c:layout>
        </c:title>
        <c:numFmt formatCode="General" sourceLinked="1"/>
        <c:tickLblPos val="nextTo"/>
        <c:crossAx val="61878272"/>
        <c:crosses val="autoZero"/>
        <c:crossBetween val="between"/>
      </c:valAx>
    </c:plotArea>
    <c:legend>
      <c:legendPos val="r"/>
      <c:layout>
        <c:manualLayout>
          <c:xMode val="edge"/>
          <c:yMode val="edge"/>
          <c:x val="0.5824020227560045"/>
          <c:y val="0.11535688247302422"/>
          <c:w val="0.13441213653603057"/>
          <c:h val="0.1674343832021"/>
        </c:manualLayout>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MX"/>
  <c:chart>
    <c:title>
      <c:tx>
        <c:rich>
          <a:bodyPr/>
          <a:lstStyle/>
          <a:p>
            <a:pPr>
              <a:defRPr/>
            </a:pPr>
            <a:r>
              <a:rPr lang="en-US" sz="1000">
                <a:latin typeface="Arial Narrow" panose="020B0606020202030204" pitchFamily="34" charset="0"/>
              </a:rPr>
              <a:t>BCS. CURVA EPIDEMICA SEMANAL A DENGUE SEGÚN RESULTADOS 2016</a:t>
            </a:r>
          </a:p>
        </c:rich>
      </c:tx>
      <c:layout/>
      <c:overlay val="1"/>
    </c:title>
    <c:plotArea>
      <c:layout>
        <c:manualLayout>
          <c:layoutTarget val="inner"/>
          <c:xMode val="edge"/>
          <c:yMode val="edge"/>
          <c:x val="7.1668189266396953E-2"/>
          <c:y val="7.4548702245552628E-2"/>
          <c:w val="0.92528733632052962"/>
          <c:h val="0.7539158646835824"/>
        </c:manualLayout>
      </c:layout>
      <c:areaChart>
        <c:grouping val="standard"/>
        <c:ser>
          <c:idx val="3"/>
          <c:order val="2"/>
          <c:tx>
            <c:strRef>
              <c:f>GRAFICA!$B$6</c:f>
              <c:strCache>
                <c:ptCount val="1"/>
                <c:pt idx="0">
                  <c:v>Total de casos probables                487</c:v>
                </c:pt>
              </c:strCache>
            </c:strRef>
          </c:tx>
          <c:spPr>
            <a:gradFill>
              <a:gsLst>
                <a:gs pos="0">
                  <a:schemeClr val="accent2">
                    <a:lumMod val="60000"/>
                    <a:lumOff val="40000"/>
                  </a:schemeClr>
                </a:gs>
                <a:gs pos="86000">
                  <a:schemeClr val="accent1">
                    <a:tint val="44500"/>
                    <a:satMod val="160000"/>
                    <a:alpha val="65000"/>
                    <a:lumMod val="18000"/>
                    <a:lumOff val="82000"/>
                  </a:schemeClr>
                </a:gs>
                <a:gs pos="100000">
                  <a:schemeClr val="accent1">
                    <a:tint val="23500"/>
                    <a:satMod val="160000"/>
                  </a:schemeClr>
                </a:gs>
              </a:gsLst>
              <a:lin ang="5400000" scaled="0"/>
            </a:gradFill>
          </c:spPr>
          <c:val>
            <c:numRef>
              <c:f>GRAFICA!$C$6:$AA$6</c:f>
              <c:numCache>
                <c:formatCode>General</c:formatCode>
                <c:ptCount val="25"/>
                <c:pt idx="0">
                  <c:v>29</c:v>
                </c:pt>
                <c:pt idx="1">
                  <c:v>20</c:v>
                </c:pt>
                <c:pt idx="2">
                  <c:v>17</c:v>
                </c:pt>
                <c:pt idx="3">
                  <c:v>7</c:v>
                </c:pt>
                <c:pt idx="4">
                  <c:v>14</c:v>
                </c:pt>
                <c:pt idx="5">
                  <c:v>21</c:v>
                </c:pt>
                <c:pt idx="6">
                  <c:v>26</c:v>
                </c:pt>
                <c:pt idx="7">
                  <c:v>34</c:v>
                </c:pt>
                <c:pt idx="8">
                  <c:v>40</c:v>
                </c:pt>
                <c:pt idx="9">
                  <c:v>47</c:v>
                </c:pt>
                <c:pt idx="10">
                  <c:v>32</c:v>
                </c:pt>
                <c:pt idx="11">
                  <c:v>12</c:v>
                </c:pt>
                <c:pt idx="12">
                  <c:v>22</c:v>
                </c:pt>
                <c:pt idx="13">
                  <c:v>17</c:v>
                </c:pt>
                <c:pt idx="14">
                  <c:v>21</c:v>
                </c:pt>
                <c:pt idx="15">
                  <c:v>12</c:v>
                </c:pt>
                <c:pt idx="16">
                  <c:v>17</c:v>
                </c:pt>
                <c:pt idx="17">
                  <c:v>10</c:v>
                </c:pt>
                <c:pt idx="18">
                  <c:v>10</c:v>
                </c:pt>
                <c:pt idx="19">
                  <c:v>22</c:v>
                </c:pt>
                <c:pt idx="20">
                  <c:v>17</c:v>
                </c:pt>
                <c:pt idx="21">
                  <c:v>10</c:v>
                </c:pt>
                <c:pt idx="22">
                  <c:v>14</c:v>
                </c:pt>
                <c:pt idx="23">
                  <c:v>12</c:v>
                </c:pt>
                <c:pt idx="24">
                  <c:v>4</c:v>
                </c:pt>
              </c:numCache>
            </c:numRef>
          </c:val>
        </c:ser>
        <c:axId val="61922688"/>
        <c:axId val="61924864"/>
      </c:areaChart>
      <c:barChart>
        <c:barDir val="col"/>
        <c:grouping val="clustered"/>
        <c:ser>
          <c:idx val="2"/>
          <c:order val="1"/>
          <c:tx>
            <c:strRef>
              <c:f>GRAFICA!$B$5</c:f>
              <c:strCache>
                <c:ptCount val="1"/>
                <c:pt idx="0">
                  <c:v>Casos de FD confirmados                 48</c:v>
                </c:pt>
              </c:strCache>
            </c:strRef>
          </c:tx>
          <c:val>
            <c:numRef>
              <c:f>GRAFICA!$C$5:$AA$5</c:f>
              <c:numCache>
                <c:formatCode>General</c:formatCode>
                <c:ptCount val="25"/>
                <c:pt idx="0">
                  <c:v>3</c:v>
                </c:pt>
                <c:pt idx="1">
                  <c:v>4</c:v>
                </c:pt>
                <c:pt idx="2">
                  <c:v>1</c:v>
                </c:pt>
                <c:pt idx="3">
                  <c:v>2</c:v>
                </c:pt>
                <c:pt idx="4">
                  <c:v>2</c:v>
                </c:pt>
                <c:pt idx="5">
                  <c:v>2</c:v>
                </c:pt>
                <c:pt idx="6">
                  <c:v>5</c:v>
                </c:pt>
                <c:pt idx="7">
                  <c:v>5</c:v>
                </c:pt>
                <c:pt idx="8">
                  <c:v>1</c:v>
                </c:pt>
                <c:pt idx="9">
                  <c:v>4</c:v>
                </c:pt>
                <c:pt idx="10">
                  <c:v>2</c:v>
                </c:pt>
                <c:pt idx="11">
                  <c:v>0</c:v>
                </c:pt>
                <c:pt idx="12">
                  <c:v>3</c:v>
                </c:pt>
                <c:pt idx="13">
                  <c:v>5</c:v>
                </c:pt>
                <c:pt idx="14">
                  <c:v>0</c:v>
                </c:pt>
                <c:pt idx="15">
                  <c:v>0</c:v>
                </c:pt>
                <c:pt idx="16">
                  <c:v>2</c:v>
                </c:pt>
                <c:pt idx="17">
                  <c:v>0</c:v>
                </c:pt>
                <c:pt idx="18">
                  <c:v>1</c:v>
                </c:pt>
                <c:pt idx="19">
                  <c:v>1</c:v>
                </c:pt>
                <c:pt idx="20">
                  <c:v>4</c:v>
                </c:pt>
                <c:pt idx="21">
                  <c:v>0</c:v>
                </c:pt>
                <c:pt idx="22">
                  <c:v>0</c:v>
                </c:pt>
                <c:pt idx="23">
                  <c:v>1</c:v>
                </c:pt>
                <c:pt idx="24">
                  <c:v>0</c:v>
                </c:pt>
              </c:numCache>
            </c:numRef>
          </c:val>
        </c:ser>
        <c:axId val="61922688"/>
        <c:axId val="61924864"/>
      </c:barChart>
      <c:lineChart>
        <c:grouping val="standard"/>
        <c:ser>
          <c:idx val="1"/>
          <c:order val="0"/>
          <c:tx>
            <c:strRef>
              <c:f>GRAFICA!$B$4</c:f>
              <c:strCache>
                <c:ptCount val="1"/>
                <c:pt idx="0">
                  <c:v>Casos de FHD confirmados                1</c:v>
                </c:pt>
              </c:strCache>
            </c:strRef>
          </c:tx>
          <c:marker>
            <c:symbol val="none"/>
          </c:marker>
          <c:dLbls>
            <c:dLblPos val="r"/>
            <c:showVal val="1"/>
          </c:dLbls>
          <c:val>
            <c:numRef>
              <c:f>GRAFICA!$C$4:$AA$4</c:f>
              <c:numCache>
                <c:formatCode>General</c:formatCode>
                <c:ptCount val="2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1</c:v>
                </c:pt>
                <c:pt idx="23">
                  <c:v>0</c:v>
                </c:pt>
                <c:pt idx="24">
                  <c:v>0</c:v>
                </c:pt>
              </c:numCache>
            </c:numRef>
          </c:val>
        </c:ser>
        <c:marker val="1"/>
        <c:axId val="61922688"/>
        <c:axId val="61924864"/>
      </c:lineChart>
      <c:catAx>
        <c:axId val="61922688"/>
        <c:scaling>
          <c:orientation val="minMax"/>
        </c:scaling>
        <c:axPos val="b"/>
        <c:title>
          <c:tx>
            <c:rich>
              <a:bodyPr/>
              <a:lstStyle/>
              <a:p>
                <a:pPr>
                  <a:defRPr sz="800"/>
                </a:pPr>
                <a:r>
                  <a:rPr lang="en-US" sz="800"/>
                  <a:t>SEMANAS</a:t>
                </a:r>
              </a:p>
            </c:rich>
          </c:tx>
          <c:layout/>
        </c:title>
        <c:tickLblPos val="nextTo"/>
        <c:txPr>
          <a:bodyPr/>
          <a:lstStyle/>
          <a:p>
            <a:pPr>
              <a:defRPr sz="800"/>
            </a:pPr>
            <a:endParaRPr lang="es-MX"/>
          </a:p>
        </c:txPr>
        <c:crossAx val="61924864"/>
        <c:crosses val="autoZero"/>
        <c:auto val="1"/>
        <c:lblAlgn val="ctr"/>
        <c:lblOffset val="100"/>
      </c:catAx>
      <c:valAx>
        <c:axId val="61924864"/>
        <c:scaling>
          <c:orientation val="minMax"/>
        </c:scaling>
        <c:axPos val="l"/>
        <c:title>
          <c:tx>
            <c:rich>
              <a:bodyPr rot="0" vert="wordArtVert"/>
              <a:lstStyle/>
              <a:p>
                <a:pPr>
                  <a:defRPr sz="800"/>
                </a:pPr>
                <a:r>
                  <a:rPr lang="en-US" sz="800"/>
                  <a:t>CASOS</a:t>
                </a:r>
              </a:p>
            </c:rich>
          </c:tx>
          <c:layout>
            <c:manualLayout>
              <c:xMode val="edge"/>
              <c:yMode val="edge"/>
              <c:x val="1.1967633880019153E-3"/>
              <c:y val="0.27286052785068565"/>
            </c:manualLayout>
          </c:layout>
        </c:title>
        <c:numFmt formatCode="General" sourceLinked="1"/>
        <c:tickLblPos val="nextTo"/>
        <c:txPr>
          <a:bodyPr/>
          <a:lstStyle/>
          <a:p>
            <a:pPr>
              <a:defRPr sz="800"/>
            </a:pPr>
            <a:endParaRPr lang="es-MX"/>
          </a:p>
        </c:txPr>
        <c:crossAx val="61922688"/>
        <c:crosses val="autoZero"/>
        <c:crossBetween val="between"/>
      </c:valAx>
    </c:plotArea>
    <c:legend>
      <c:legendPos val="r"/>
      <c:layout>
        <c:manualLayout>
          <c:xMode val="edge"/>
          <c:yMode val="edge"/>
          <c:x val="0.55204347384753694"/>
          <c:y val="0.22164625255176457"/>
          <c:w val="0.33439320775510817"/>
          <c:h val="0.25115157480314959"/>
        </c:manualLayout>
      </c:layout>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MX" dirty="0"/>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58A421C-3ACC-44F3-9EC5-347F00800711}" type="datetimeFigureOut">
              <a:rPr lang="es-MX" smtClean="0"/>
              <a:pPr/>
              <a:t>13/08/2016</a:t>
            </a:fld>
            <a:endParaRPr lang="es-MX" dirty="0"/>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MX" dirty="0"/>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MX" dirty="0"/>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79454B7-A0BF-48A0-8785-0DC577404638}" type="slidenum">
              <a:rPr lang="es-MX" smtClean="0"/>
              <a:pPr/>
              <a:t>‹Nº›</a:t>
            </a:fld>
            <a:endParaRPr lang="es-MX" dirty="0"/>
          </a:p>
        </p:txBody>
      </p:sp>
    </p:spTree>
    <p:extLst>
      <p:ext uri="{BB962C8B-B14F-4D97-AF65-F5344CB8AC3E}">
        <p14:creationId xmlns="" xmlns:p14="http://schemas.microsoft.com/office/powerpoint/2010/main" val="38639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13/08/2016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13/08/2016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Microsoft_Excel_Worksheet1.xlsx"/><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package" Target="../embeddings/Microsoft_Excel_Worksheet2.xlsx"/><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package" Target="../embeddings/Microsoft_Excel_Worksheet3.xlsx"/><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package" Target="../embeddings/Microsoft_Excel_Worksheet5.xlsx"/><Relationship Id="rId5" Type="http://schemas.openxmlformats.org/officeDocument/2006/relationships/package" Target="../embeddings/Microsoft_Excel_Worksheet4.xlsx"/><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package" Target="../embeddings/Microsoft_Excel_Worksheet6.xlsx"/><Relationship Id="rId5" Type="http://schemas.openxmlformats.org/officeDocument/2006/relationships/chart" Target="../charts/char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a:bodyPr>
          <a:lstStyle/>
          <a:p>
            <a:r>
              <a:rPr lang="es-MX" sz="2800" dirty="0" smtClean="0"/>
              <a:t>MORBILIDAD GENERAL, INFLUENZA, DENGUE, SEMANA EPIDEMIOLOGICA  # 23             AÑO 2016</a:t>
            </a:r>
            <a:endParaRPr lang="es-MX" sz="2800" dirty="0"/>
          </a:p>
        </p:txBody>
      </p:sp>
      <p:sp>
        <p:nvSpPr>
          <p:cNvPr id="6" name="5 CuadroTexto"/>
          <p:cNvSpPr txBox="1"/>
          <p:nvPr/>
        </p:nvSpPr>
        <p:spPr>
          <a:xfrm>
            <a:off x="4499992" y="5229200"/>
            <a:ext cx="4320480" cy="707886"/>
          </a:xfrm>
          <a:prstGeom prst="rect">
            <a:avLst/>
          </a:prstGeom>
          <a:noFill/>
        </p:spPr>
        <p:txBody>
          <a:bodyPr wrap="square" rtlCol="0">
            <a:spAutoFit/>
          </a:bodyPr>
          <a:lstStyle/>
          <a:p>
            <a:r>
              <a:rPr lang="es-MX" sz="1000" dirty="0" smtClean="0"/>
              <a:t>FUENTE: PLATAFORMA SINAVE. SUIVE WINDOWS. SSA</a:t>
            </a:r>
          </a:p>
          <a:p>
            <a:r>
              <a:rPr lang="es-MX" sz="1000" dirty="0" smtClean="0"/>
              <a:t>CORTE DE INFORMACION AL  23 - 06 -2016   </a:t>
            </a:r>
          </a:p>
          <a:p>
            <a:r>
              <a:rPr lang="es-MX" sz="1000" dirty="0" smtClean="0"/>
              <a:t>DEPARTAMENTO DE VIGILANCIA EPIDEMIOLOGICA</a:t>
            </a:r>
          </a:p>
          <a:p>
            <a:r>
              <a:rPr lang="es-MX" sz="1000" dirty="0" smtClean="0"/>
              <a:t>RESPONSABLE: DR. MAURICIO E. BERNAL HERNANDEZ</a:t>
            </a:r>
          </a:p>
        </p:txBody>
      </p:sp>
      <p:pic>
        <p:nvPicPr>
          <p:cNvPr id="7"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9552" y="213379"/>
            <a:ext cx="2021588" cy="1266774"/>
          </a:xfrm>
          <a:prstGeom prst="rect">
            <a:avLst/>
          </a:prstGeom>
        </p:spPr>
      </p:pic>
      <p:pic>
        <p:nvPicPr>
          <p:cNvPr id="4" name="3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940152" y="476672"/>
            <a:ext cx="2102946" cy="107890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792088"/>
          </a:xfrm>
        </p:spPr>
        <p:txBody>
          <a:bodyPr>
            <a:normAutofit/>
          </a:bodyPr>
          <a:lstStyle/>
          <a:p>
            <a:r>
              <a:rPr lang="es-MX" sz="2800" dirty="0" smtClean="0"/>
              <a:t>MORBILIDAD GENERAL </a:t>
            </a:r>
            <a:endParaRPr lang="es-MX" sz="2800" dirty="0"/>
          </a:p>
        </p:txBody>
      </p:sp>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262212"/>
            <a:ext cx="1491391" cy="934540"/>
          </a:xfrm>
          <a:prstGeom prst="rect">
            <a:avLst/>
          </a:prstGeom>
        </p:spPr>
      </p:pic>
      <p:pic>
        <p:nvPicPr>
          <p:cNvPr id="8" name="7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228184" y="332656"/>
            <a:ext cx="2102946" cy="1078903"/>
          </a:xfrm>
          <a:prstGeom prst="rect">
            <a:avLst/>
          </a:prstGeom>
        </p:spPr>
      </p:pic>
      <p:graphicFrame>
        <p:nvGraphicFramePr>
          <p:cNvPr id="3" name="2 Objeto"/>
          <p:cNvGraphicFramePr>
            <a:graphicFrameLocks noChangeAspect="1"/>
          </p:cNvGraphicFramePr>
          <p:nvPr>
            <p:extLst>
              <p:ext uri="{D42A27DB-BD31-4B8C-83A1-F6EECF244321}">
                <p14:modId xmlns="" xmlns:p14="http://schemas.microsoft.com/office/powerpoint/2010/main" val="2998050282"/>
              </p:ext>
            </p:extLst>
          </p:nvPr>
        </p:nvGraphicFramePr>
        <p:xfrm>
          <a:off x="1403648" y="1844824"/>
          <a:ext cx="5544616" cy="4746476"/>
        </p:xfrm>
        <a:graphic>
          <a:graphicData uri="http://schemas.openxmlformats.org/presentationml/2006/ole">
            <p:oleObj spid="_x0000_s1048" name="Hoja de cálculo" r:id="rId5" imgW="5181766" imgH="6324631"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764704"/>
            <a:ext cx="1371581" cy="859465"/>
          </a:xfrm>
          <a:prstGeom prst="rect">
            <a:avLst/>
          </a:prstGeom>
        </p:spPr>
      </p:pic>
      <p:sp>
        <p:nvSpPr>
          <p:cNvPr id="2" name="1 CuadroTexto"/>
          <p:cNvSpPr txBox="1"/>
          <p:nvPr/>
        </p:nvSpPr>
        <p:spPr>
          <a:xfrm>
            <a:off x="2339752" y="1628800"/>
            <a:ext cx="3812995" cy="276999"/>
          </a:xfrm>
          <a:prstGeom prst="rect">
            <a:avLst/>
          </a:prstGeom>
          <a:noFill/>
        </p:spPr>
        <p:txBody>
          <a:bodyPr wrap="square" rtlCol="0">
            <a:spAutoFit/>
          </a:bodyPr>
          <a:lstStyle/>
          <a:p>
            <a:pPr algn="ctr"/>
            <a:r>
              <a:rPr lang="es-MX" sz="1200" dirty="0" smtClean="0"/>
              <a:t>BOLETIN NACIONAL    INFLUENZA  2016 *</a:t>
            </a:r>
            <a:endParaRPr lang="es-MX" sz="1200" dirty="0"/>
          </a:p>
        </p:txBody>
      </p:sp>
      <p:pic>
        <p:nvPicPr>
          <p:cNvPr id="8" name="7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152747" y="549897"/>
            <a:ext cx="2102946" cy="1078903"/>
          </a:xfrm>
          <a:prstGeom prst="rect">
            <a:avLst/>
          </a:prstGeom>
        </p:spPr>
      </p:pic>
      <p:pic>
        <p:nvPicPr>
          <p:cNvPr id="7" name="Picture 2"/>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23980" t="17353" r="25174" b="4000"/>
          <a:stretch/>
        </p:blipFill>
        <p:spPr bwMode="auto">
          <a:xfrm>
            <a:off x="947097" y="1905799"/>
            <a:ext cx="7308596" cy="440352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9" name="8 CuadroTexto"/>
          <p:cNvSpPr txBox="1"/>
          <p:nvPr/>
        </p:nvSpPr>
        <p:spPr>
          <a:xfrm>
            <a:off x="971600" y="6453336"/>
            <a:ext cx="6552728" cy="246221"/>
          </a:xfrm>
          <a:prstGeom prst="rect">
            <a:avLst/>
          </a:prstGeom>
          <a:noFill/>
        </p:spPr>
        <p:txBody>
          <a:bodyPr wrap="square" rtlCol="0">
            <a:spAutoFit/>
          </a:bodyPr>
          <a:lstStyle/>
          <a:p>
            <a:r>
              <a:rPr lang="es-MX" sz="1000" dirty="0" smtClean="0"/>
              <a:t>* ESTE BOLETIN INCLUYE SOLO  INFORMACION ACUMULADA APARTIR DE  PARTIR DE LA SEMANA # 21-2016</a:t>
            </a:r>
            <a:endParaRPr lang="es-MX" sz="1000" dirty="0"/>
          </a:p>
        </p:txBody>
      </p:sp>
    </p:spTree>
    <p:extLst>
      <p:ext uri="{BB962C8B-B14F-4D97-AF65-F5344CB8AC3E}">
        <p14:creationId xmlns="" xmlns:p14="http://schemas.microsoft.com/office/powerpoint/2010/main" val="639161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27584" y="404664"/>
            <a:ext cx="1362927" cy="854042"/>
          </a:xfrm>
          <a:prstGeom prst="rect">
            <a:avLst/>
          </a:prstGeom>
        </p:spPr>
      </p:pic>
      <p:sp>
        <p:nvSpPr>
          <p:cNvPr id="3" name="2 CuadroTexto"/>
          <p:cNvSpPr txBox="1"/>
          <p:nvPr/>
        </p:nvSpPr>
        <p:spPr>
          <a:xfrm>
            <a:off x="1535929" y="1268760"/>
            <a:ext cx="5439217" cy="369332"/>
          </a:xfrm>
          <a:prstGeom prst="rect">
            <a:avLst/>
          </a:prstGeom>
          <a:noFill/>
        </p:spPr>
        <p:txBody>
          <a:bodyPr wrap="square" rtlCol="0">
            <a:spAutoFit/>
          </a:bodyPr>
          <a:lstStyle/>
          <a:p>
            <a:pPr algn="ctr"/>
            <a:r>
              <a:rPr lang="es-MX" dirty="0" smtClean="0"/>
              <a:t>BCS INCIDENCIA DE INFLUENZA 2016 </a:t>
            </a:r>
            <a:endParaRPr lang="es-MX" dirty="0"/>
          </a:p>
        </p:txBody>
      </p:sp>
      <p:pic>
        <p:nvPicPr>
          <p:cNvPr id="9" name="8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732240" y="404664"/>
            <a:ext cx="2102946" cy="1078903"/>
          </a:xfrm>
          <a:prstGeom prst="rect">
            <a:avLst/>
          </a:prstGeom>
        </p:spPr>
      </p:pic>
      <p:graphicFrame>
        <p:nvGraphicFramePr>
          <p:cNvPr id="44033" name="Object 1"/>
          <p:cNvGraphicFramePr>
            <a:graphicFrameLocks noChangeAspect="1"/>
          </p:cNvGraphicFramePr>
          <p:nvPr/>
        </p:nvGraphicFramePr>
        <p:xfrm>
          <a:off x="709613" y="1916832"/>
          <a:ext cx="7724775" cy="3528392"/>
        </p:xfrm>
        <a:graphic>
          <a:graphicData uri="http://schemas.openxmlformats.org/presentationml/2006/ole">
            <p:oleObj spid="_x0000_s44033" name="Hoja de cálculo" r:id="rId5" imgW="7724700" imgH="2676615" progId="Excel.Sheet.12">
              <p:embed/>
            </p:oleObj>
          </a:graphicData>
        </a:graphic>
      </p:graphicFrame>
    </p:spTree>
    <p:extLst>
      <p:ext uri="{BB962C8B-B14F-4D97-AF65-F5344CB8AC3E}">
        <p14:creationId xmlns="" xmlns:p14="http://schemas.microsoft.com/office/powerpoint/2010/main" val="294316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27584" y="404664"/>
            <a:ext cx="1362927" cy="854042"/>
          </a:xfrm>
          <a:prstGeom prst="rect">
            <a:avLst/>
          </a:prstGeom>
        </p:spPr>
      </p:pic>
      <p:sp>
        <p:nvSpPr>
          <p:cNvPr id="3" name="2 CuadroTexto"/>
          <p:cNvSpPr txBox="1"/>
          <p:nvPr/>
        </p:nvSpPr>
        <p:spPr>
          <a:xfrm>
            <a:off x="1535929" y="1268760"/>
            <a:ext cx="5439217" cy="369332"/>
          </a:xfrm>
          <a:prstGeom prst="rect">
            <a:avLst/>
          </a:prstGeom>
          <a:noFill/>
        </p:spPr>
        <p:txBody>
          <a:bodyPr wrap="square" rtlCol="0">
            <a:spAutoFit/>
          </a:bodyPr>
          <a:lstStyle/>
          <a:p>
            <a:pPr algn="ctr"/>
            <a:r>
              <a:rPr lang="es-MX" dirty="0" smtClean="0"/>
              <a:t>BCS. INFLUENZA 2016 </a:t>
            </a:r>
            <a:endParaRPr lang="es-MX" dirty="0"/>
          </a:p>
        </p:txBody>
      </p:sp>
      <p:pic>
        <p:nvPicPr>
          <p:cNvPr id="9" name="8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732240" y="404664"/>
            <a:ext cx="2102946" cy="1078903"/>
          </a:xfrm>
          <a:prstGeom prst="rect">
            <a:avLst/>
          </a:prstGeom>
        </p:spPr>
      </p:pic>
      <p:graphicFrame>
        <p:nvGraphicFramePr>
          <p:cNvPr id="6" name="1 Gráfico"/>
          <p:cNvGraphicFramePr/>
          <p:nvPr/>
        </p:nvGraphicFramePr>
        <p:xfrm>
          <a:off x="179512" y="2057400"/>
          <a:ext cx="8568952" cy="40358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2943166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pic>
        <p:nvPicPr>
          <p:cNvPr id="13" name="12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940152" y="476672"/>
            <a:ext cx="2102946" cy="1078903"/>
          </a:xfrm>
          <a:prstGeom prst="rect">
            <a:avLst/>
          </a:prstGeom>
        </p:spPr>
      </p:pic>
      <p:graphicFrame>
        <p:nvGraphicFramePr>
          <p:cNvPr id="3" name="2 Objeto"/>
          <p:cNvGraphicFramePr>
            <a:graphicFrameLocks noChangeAspect="1"/>
          </p:cNvGraphicFramePr>
          <p:nvPr>
            <p:extLst>
              <p:ext uri="{D42A27DB-BD31-4B8C-83A1-F6EECF244321}">
                <p14:modId xmlns="" xmlns:p14="http://schemas.microsoft.com/office/powerpoint/2010/main" val="3411589154"/>
              </p:ext>
            </p:extLst>
          </p:nvPr>
        </p:nvGraphicFramePr>
        <p:xfrm>
          <a:off x="539552" y="2511424"/>
          <a:ext cx="7776864" cy="3437856"/>
        </p:xfrm>
        <a:graphic>
          <a:graphicData uri="http://schemas.openxmlformats.org/presentationml/2006/ole">
            <p:oleObj spid="_x0000_s29705" name="Hoja de cálculo" r:id="rId5" imgW="10791690" imgH="3248100" progId="Excel.Sheet.12">
              <p:embed/>
            </p:oleObj>
          </a:graphicData>
        </a:graphic>
      </p:graphicFrame>
      <p:sp>
        <p:nvSpPr>
          <p:cNvPr id="4" name="3 CuadroTexto"/>
          <p:cNvSpPr txBox="1"/>
          <p:nvPr/>
        </p:nvSpPr>
        <p:spPr>
          <a:xfrm>
            <a:off x="2123728" y="1555575"/>
            <a:ext cx="3600400" cy="369332"/>
          </a:xfrm>
          <a:prstGeom prst="rect">
            <a:avLst/>
          </a:prstGeom>
          <a:noFill/>
        </p:spPr>
        <p:txBody>
          <a:bodyPr wrap="square" rtlCol="0">
            <a:spAutoFit/>
          </a:bodyPr>
          <a:lstStyle/>
          <a:p>
            <a:r>
              <a:rPr lang="es-MX" dirty="0" smtClean="0"/>
              <a:t>BCS. INFLUENZA 2016</a:t>
            </a:r>
            <a:endParaRPr lang="es-MX" dirty="0"/>
          </a:p>
        </p:txBody>
      </p:sp>
    </p:spTree>
    <p:extLst>
      <p:ext uri="{BB962C8B-B14F-4D97-AF65-F5344CB8AC3E}">
        <p14:creationId xmlns="" xmlns:p14="http://schemas.microsoft.com/office/powerpoint/2010/main" val="3051745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71600" y="764704"/>
            <a:ext cx="1371581" cy="859465"/>
          </a:xfrm>
          <a:prstGeom prst="rect">
            <a:avLst/>
          </a:prstGeom>
        </p:spPr>
      </p:pic>
      <p:sp>
        <p:nvSpPr>
          <p:cNvPr id="2" name="1 CuadroTexto"/>
          <p:cNvSpPr txBox="1"/>
          <p:nvPr/>
        </p:nvSpPr>
        <p:spPr>
          <a:xfrm>
            <a:off x="2339752" y="1628800"/>
            <a:ext cx="3812995" cy="276999"/>
          </a:xfrm>
          <a:prstGeom prst="rect">
            <a:avLst/>
          </a:prstGeom>
          <a:noFill/>
        </p:spPr>
        <p:txBody>
          <a:bodyPr wrap="square" rtlCol="0">
            <a:spAutoFit/>
          </a:bodyPr>
          <a:lstStyle/>
          <a:p>
            <a:pPr algn="ctr"/>
            <a:r>
              <a:rPr lang="es-MX" sz="1200" dirty="0" smtClean="0"/>
              <a:t>DENGUE 2016</a:t>
            </a:r>
            <a:endParaRPr lang="es-MX" sz="1200" dirty="0"/>
          </a:p>
        </p:txBody>
      </p:sp>
      <p:pic>
        <p:nvPicPr>
          <p:cNvPr id="7" name="6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300192" y="661388"/>
            <a:ext cx="1742906" cy="894187"/>
          </a:xfrm>
          <a:prstGeom prst="rect">
            <a:avLst/>
          </a:prstGeom>
        </p:spPr>
      </p:pic>
      <p:graphicFrame>
        <p:nvGraphicFramePr>
          <p:cNvPr id="3" name="2 Objeto"/>
          <p:cNvGraphicFramePr>
            <a:graphicFrameLocks noChangeAspect="1"/>
          </p:cNvGraphicFramePr>
          <p:nvPr>
            <p:extLst>
              <p:ext uri="{D42A27DB-BD31-4B8C-83A1-F6EECF244321}">
                <p14:modId xmlns="" xmlns:p14="http://schemas.microsoft.com/office/powerpoint/2010/main" val="830912076"/>
              </p:ext>
            </p:extLst>
          </p:nvPr>
        </p:nvGraphicFramePr>
        <p:xfrm>
          <a:off x="1547664" y="2060848"/>
          <a:ext cx="5760640" cy="1552575"/>
        </p:xfrm>
        <a:graphic>
          <a:graphicData uri="http://schemas.openxmlformats.org/presentationml/2006/ole">
            <p:oleObj spid="_x0000_s7186" name="Hoja de cálculo" r:id="rId5" imgW="5267246" imgH="1552406" progId="Excel.Sheet.12">
              <p:embed/>
            </p:oleObj>
          </a:graphicData>
        </a:graphic>
      </p:graphicFrame>
      <p:graphicFrame>
        <p:nvGraphicFramePr>
          <p:cNvPr id="8" name="7 Objeto"/>
          <p:cNvGraphicFramePr>
            <a:graphicFrameLocks noChangeAspect="1"/>
          </p:cNvGraphicFramePr>
          <p:nvPr>
            <p:extLst>
              <p:ext uri="{D42A27DB-BD31-4B8C-83A1-F6EECF244321}">
                <p14:modId xmlns="" xmlns:p14="http://schemas.microsoft.com/office/powerpoint/2010/main" val="864861823"/>
              </p:ext>
            </p:extLst>
          </p:nvPr>
        </p:nvGraphicFramePr>
        <p:xfrm>
          <a:off x="1187624" y="3933056"/>
          <a:ext cx="6336704" cy="2249041"/>
        </p:xfrm>
        <a:graphic>
          <a:graphicData uri="http://schemas.openxmlformats.org/presentationml/2006/ole">
            <p:oleObj spid="_x0000_s7187" name="Hoja de cálculo" r:id="rId6" imgW="4867456" imgH="2105194" progId="Excel.Sheet.12">
              <p:embed/>
            </p:oleObj>
          </a:graphicData>
        </a:graphic>
      </p:graphicFrame>
    </p:spTree>
    <p:extLst>
      <p:ext uri="{BB962C8B-B14F-4D97-AF65-F5344CB8AC3E}">
        <p14:creationId xmlns="" xmlns:p14="http://schemas.microsoft.com/office/powerpoint/2010/main" val="639161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pic>
        <p:nvPicPr>
          <p:cNvPr id="10" name="9 Imagen"/>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156176" y="476672"/>
            <a:ext cx="2102946" cy="1078903"/>
          </a:xfrm>
          <a:prstGeom prst="rect">
            <a:avLst/>
          </a:prstGeom>
        </p:spPr>
      </p:pic>
      <p:sp>
        <p:nvSpPr>
          <p:cNvPr id="2" name="1 CuadroTexto"/>
          <p:cNvSpPr txBox="1"/>
          <p:nvPr/>
        </p:nvSpPr>
        <p:spPr>
          <a:xfrm>
            <a:off x="2627784" y="1412776"/>
            <a:ext cx="2808312" cy="369332"/>
          </a:xfrm>
          <a:prstGeom prst="rect">
            <a:avLst/>
          </a:prstGeom>
          <a:noFill/>
        </p:spPr>
        <p:txBody>
          <a:bodyPr wrap="square" rtlCol="0">
            <a:spAutoFit/>
          </a:bodyPr>
          <a:lstStyle/>
          <a:p>
            <a:pPr algn="ctr"/>
            <a:r>
              <a:rPr lang="es-MX" dirty="0" smtClean="0"/>
              <a:t>DENGUE 2016</a:t>
            </a:r>
            <a:endParaRPr lang="es-MX" dirty="0"/>
          </a:p>
        </p:txBody>
      </p:sp>
      <p:graphicFrame>
        <p:nvGraphicFramePr>
          <p:cNvPr id="6" name="1 Gráfico"/>
          <p:cNvGraphicFramePr>
            <a:graphicFrameLocks/>
          </p:cNvGraphicFramePr>
          <p:nvPr>
            <p:extLst>
              <p:ext uri="{D42A27DB-BD31-4B8C-83A1-F6EECF244321}">
                <p14:modId xmlns="" xmlns:p14="http://schemas.microsoft.com/office/powerpoint/2010/main" val="4034313131"/>
              </p:ext>
            </p:extLst>
          </p:nvPr>
        </p:nvGraphicFramePr>
        <p:xfrm>
          <a:off x="539552" y="1782108"/>
          <a:ext cx="7992888" cy="3375084"/>
        </p:xfrm>
        <a:graphic>
          <a:graphicData uri="http://schemas.openxmlformats.org/drawingml/2006/chart">
            <c:chart xmlns:c="http://schemas.openxmlformats.org/drawingml/2006/chart" xmlns:r="http://schemas.openxmlformats.org/officeDocument/2006/relationships" r:id="rId5"/>
          </a:graphicData>
        </a:graphic>
      </p:graphicFrame>
      <p:sp>
        <p:nvSpPr>
          <p:cNvPr id="3" name="2 Flecha abajo"/>
          <p:cNvSpPr/>
          <p:nvPr/>
        </p:nvSpPr>
        <p:spPr>
          <a:xfrm>
            <a:off x="7884368" y="4077072"/>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CuadroTexto"/>
          <p:cNvSpPr txBox="1"/>
          <p:nvPr/>
        </p:nvSpPr>
        <p:spPr>
          <a:xfrm>
            <a:off x="7380312" y="3789040"/>
            <a:ext cx="1152128" cy="369332"/>
          </a:xfrm>
          <a:prstGeom prst="rect">
            <a:avLst/>
          </a:prstGeom>
          <a:noFill/>
        </p:spPr>
        <p:txBody>
          <a:bodyPr wrap="square" rtlCol="0">
            <a:spAutoFit/>
          </a:bodyPr>
          <a:lstStyle/>
          <a:p>
            <a:pPr algn="ctr"/>
            <a:r>
              <a:rPr lang="es-MX" dirty="0" smtClean="0"/>
              <a:t>FHD</a:t>
            </a:r>
            <a:endParaRPr lang="es-MX" dirty="0"/>
          </a:p>
        </p:txBody>
      </p:sp>
      <p:graphicFrame>
        <p:nvGraphicFramePr>
          <p:cNvPr id="8" name="7 Objeto"/>
          <p:cNvGraphicFramePr>
            <a:graphicFrameLocks noChangeAspect="1"/>
          </p:cNvGraphicFramePr>
          <p:nvPr>
            <p:extLst>
              <p:ext uri="{D42A27DB-BD31-4B8C-83A1-F6EECF244321}">
                <p14:modId xmlns="" xmlns:p14="http://schemas.microsoft.com/office/powerpoint/2010/main" val="2679968112"/>
              </p:ext>
            </p:extLst>
          </p:nvPr>
        </p:nvGraphicFramePr>
        <p:xfrm>
          <a:off x="4644008" y="5013176"/>
          <a:ext cx="4286250" cy="1762125"/>
        </p:xfrm>
        <a:graphic>
          <a:graphicData uri="http://schemas.openxmlformats.org/presentationml/2006/ole">
            <p:oleObj spid="_x0000_s28685" name="Hoja de cálculo" r:id="rId6" imgW="4286115" imgH="1762058" progId="Excel.Sheet.12">
              <p:embed/>
            </p:oleObj>
          </a:graphicData>
        </a:graphic>
      </p:graphicFrame>
    </p:spTree>
    <p:extLst>
      <p:ext uri="{BB962C8B-B14F-4D97-AF65-F5344CB8AC3E}">
        <p14:creationId xmlns="" xmlns:p14="http://schemas.microsoft.com/office/powerpoint/2010/main" val="1480765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9552" y="404664"/>
            <a:ext cx="1371581" cy="859465"/>
          </a:xfrm>
          <a:prstGeom prst="rect">
            <a:avLst/>
          </a:prstGeom>
        </p:spPr>
      </p:pic>
      <p:pic>
        <p:nvPicPr>
          <p:cNvPr id="9" name="8 Imagen"/>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940152" y="476672"/>
            <a:ext cx="2102946" cy="1078903"/>
          </a:xfrm>
          <a:prstGeom prst="rect">
            <a:avLst/>
          </a:prstGeom>
        </p:spPr>
      </p:pic>
      <p:sp>
        <p:nvSpPr>
          <p:cNvPr id="4" name="3 CuadroTexto"/>
          <p:cNvSpPr txBox="1"/>
          <p:nvPr/>
        </p:nvSpPr>
        <p:spPr>
          <a:xfrm>
            <a:off x="1259632" y="1844824"/>
            <a:ext cx="6264696" cy="3785652"/>
          </a:xfrm>
          <a:prstGeom prst="rect">
            <a:avLst/>
          </a:prstGeom>
          <a:noFill/>
        </p:spPr>
        <p:txBody>
          <a:bodyPr wrap="square" rtlCol="0">
            <a:spAutoFit/>
          </a:bodyPr>
          <a:lstStyle/>
          <a:p>
            <a:pPr algn="ctr"/>
            <a:r>
              <a:rPr lang="es-MX" dirty="0" smtClean="0"/>
              <a:t>COMENTARIOS</a:t>
            </a:r>
          </a:p>
          <a:p>
            <a:r>
              <a:rPr lang="es-MX" sz="1400" dirty="0" smtClean="0"/>
              <a:t>La morbilidad registrada a partir de las 20 principales causas de enfermedad, muestran a la semana # 23, un ligero incremento con respecto al año anterior del 6.4%. Destaca el registro de influenza que alcanzó el 346% de incremento ; situación que prevaleció en todo el país; sin embargo en BCS, inicio su descenso a partir de la semana # 16 y a partir de la semana #  21 no se reportaron mas casos confirmados. </a:t>
            </a:r>
          </a:p>
          <a:p>
            <a:r>
              <a:rPr lang="es-MX" sz="1400" dirty="0" smtClean="0"/>
              <a:t>Por esta misma razón,  el boletín nacional ya solo reporta el comportamiento a partir de la semana # 21. En este informe incluimos  ambos reportes. Por otra parte en este informe grafico,  deseamos llamar la atención al incremento que se muestra para el diagnostico de síndrome febril que reporta el 43.7% , ya que es necesario fortalecer los procesos de diagnostico a partir de apegarse a definiciones operacionales y tomar las  muestras biológicas requeridas , para establecer un diagnostico final.</a:t>
            </a:r>
          </a:p>
          <a:p>
            <a:endParaRPr lang="es-MX" dirty="0" smtClean="0"/>
          </a:p>
          <a:p>
            <a:pPr algn="ctr"/>
            <a:endParaRPr lang="es-MX" dirty="0" smtClean="0"/>
          </a:p>
          <a:p>
            <a:pPr algn="ctr"/>
            <a:endParaRPr lang="es-MX" dirty="0"/>
          </a:p>
        </p:txBody>
      </p:sp>
    </p:spTree>
    <p:extLst>
      <p:ext uri="{BB962C8B-B14F-4D97-AF65-F5344CB8AC3E}">
        <p14:creationId xmlns="" xmlns:p14="http://schemas.microsoft.com/office/powerpoint/2010/main" val="3051745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1391</TotalTime>
  <Words>281</Words>
  <Application>Microsoft Office PowerPoint</Application>
  <PresentationFormat>Presentación en pantalla (4:3)</PresentationFormat>
  <Paragraphs>25</Paragraphs>
  <Slides>9</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9</vt:i4>
      </vt:variant>
    </vt:vector>
  </HeadingPairs>
  <TitlesOfParts>
    <vt:vector size="11" baseType="lpstr">
      <vt:lpstr>Tema de Office</vt:lpstr>
      <vt:lpstr>Hoja de cálculo</vt:lpstr>
      <vt:lpstr>B.C.S.  PANORAMA EPIDEMIOLOGICO 2016</vt:lpstr>
      <vt:lpstr>MORBILIDAD GENERAL </vt:lpstr>
      <vt:lpstr>Diapositiva 3</vt:lpstr>
      <vt:lpstr>Diapositiva 4</vt:lpstr>
      <vt:lpstr>Diapositiva 5</vt:lpstr>
      <vt:lpstr>Diapositiva 6</vt:lpstr>
      <vt:lpstr>Diapositiva 7</vt:lpstr>
      <vt:lpstr>Diapositiva 8</vt:lpstr>
      <vt:lpstr>Diapositiva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150</cp:revision>
  <dcterms:created xsi:type="dcterms:W3CDTF">2014-01-30T02:50:58Z</dcterms:created>
  <dcterms:modified xsi:type="dcterms:W3CDTF">2016-08-13T19:05:59Z</dcterms:modified>
</cp:coreProperties>
</file>